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7" r:id="rId2"/>
    <p:sldId id="322" r:id="rId3"/>
    <p:sldId id="389" r:id="rId4"/>
    <p:sldId id="388" r:id="rId5"/>
    <p:sldId id="384" r:id="rId6"/>
    <p:sldId id="385" r:id="rId7"/>
    <p:sldId id="386" r:id="rId8"/>
    <p:sldId id="369" r:id="rId9"/>
    <p:sldId id="390" r:id="rId10"/>
    <p:sldId id="392" r:id="rId11"/>
    <p:sldId id="391" r:id="rId12"/>
    <p:sldId id="379" r:id="rId13"/>
    <p:sldId id="380" r:id="rId14"/>
    <p:sldId id="381" r:id="rId15"/>
    <p:sldId id="382" r:id="rId16"/>
    <p:sldId id="383" r:id="rId17"/>
    <p:sldId id="393" r:id="rId18"/>
    <p:sldId id="344" r:id="rId19"/>
    <p:sldId id="394" r:id="rId20"/>
    <p:sldId id="395" r:id="rId21"/>
    <p:sldId id="377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199113"/>
    <a:srgbClr val="70AD47"/>
    <a:srgbClr val="CFD5EA"/>
    <a:srgbClr val="4472C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3600" dirty="0">
                <a:solidFill>
                  <a:srgbClr val="00B0F0"/>
                </a:solidFill>
              </a:rPr>
              <a:t>بررسی آماری اهدای عضو در دوران کرونا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بررسی آماری اهدای عضو در دوران کرونا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اسفند 98</c:v>
                </c:pt>
                <c:pt idx="1">
                  <c:v>فروردین 99</c:v>
                </c:pt>
                <c:pt idx="2">
                  <c:v>اردیبهشت 99</c:v>
                </c:pt>
                <c:pt idx="3">
                  <c:v>خرداد 99</c:v>
                </c:pt>
                <c:pt idx="4">
                  <c:v>تیر 99</c:v>
                </c:pt>
                <c:pt idx="5">
                  <c:v>مرداد 99</c:v>
                </c:pt>
                <c:pt idx="6">
                  <c:v>شهریور 99</c:v>
                </c:pt>
                <c:pt idx="7">
                  <c:v>مهر 99</c:v>
                </c:pt>
                <c:pt idx="8">
                  <c:v>آبان 99</c:v>
                </c:pt>
                <c:pt idx="9">
                  <c:v>آذر 99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92</c:v>
                </c:pt>
                <c:pt idx="1">
                  <c:v>15</c:v>
                </c:pt>
                <c:pt idx="2">
                  <c:v>34</c:v>
                </c:pt>
                <c:pt idx="3">
                  <c:v>36</c:v>
                </c:pt>
                <c:pt idx="4">
                  <c:v>60</c:v>
                </c:pt>
                <c:pt idx="5">
                  <c:v>46</c:v>
                </c:pt>
                <c:pt idx="6">
                  <c:v>56</c:v>
                </c:pt>
                <c:pt idx="7">
                  <c:v>59</c:v>
                </c:pt>
                <c:pt idx="8">
                  <c:v>33</c:v>
                </c:pt>
                <c:pt idx="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3-4558-9438-EE3D93F01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5295551"/>
        <c:axId val="2055299295"/>
      </c:lineChart>
      <c:catAx>
        <c:axId val="205529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55299295"/>
        <c:crosses val="autoZero"/>
        <c:auto val="1"/>
        <c:lblAlgn val="ctr"/>
        <c:lblOffset val="100"/>
        <c:noMultiLvlLbl val="0"/>
      </c:catAx>
      <c:valAx>
        <c:axId val="205529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5529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بررسی آماری اهدای عضو در دوران کرونا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اسفند 98</c:v>
                </c:pt>
                <c:pt idx="1">
                  <c:v>فروردین 99</c:v>
                </c:pt>
                <c:pt idx="2">
                  <c:v>اردیبهشت 99</c:v>
                </c:pt>
                <c:pt idx="3">
                  <c:v>خرداد 99</c:v>
                </c:pt>
                <c:pt idx="4">
                  <c:v>تیر 99</c:v>
                </c:pt>
                <c:pt idx="5">
                  <c:v>مرداد 99</c:v>
                </c:pt>
                <c:pt idx="6">
                  <c:v>شهریور 99</c:v>
                </c:pt>
                <c:pt idx="7">
                  <c:v>مهر 99</c:v>
                </c:pt>
                <c:pt idx="8">
                  <c:v>آبان 99</c:v>
                </c:pt>
                <c:pt idx="9">
                  <c:v>آذر 99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92</c:v>
                </c:pt>
                <c:pt idx="1">
                  <c:v>15</c:v>
                </c:pt>
                <c:pt idx="2">
                  <c:v>34</c:v>
                </c:pt>
                <c:pt idx="3">
                  <c:v>36</c:v>
                </c:pt>
                <c:pt idx="4">
                  <c:v>60</c:v>
                </c:pt>
                <c:pt idx="5">
                  <c:v>46</c:v>
                </c:pt>
                <c:pt idx="6">
                  <c:v>56</c:v>
                </c:pt>
                <c:pt idx="7">
                  <c:v>59</c:v>
                </c:pt>
                <c:pt idx="8">
                  <c:v>33</c:v>
                </c:pt>
                <c:pt idx="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3-4558-9438-EE3D93F01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5295551"/>
        <c:axId val="2055299295"/>
      </c:lineChart>
      <c:catAx>
        <c:axId val="205529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55299295"/>
        <c:crosses val="autoZero"/>
        <c:auto val="1"/>
        <c:lblAlgn val="ctr"/>
        <c:lblOffset val="100"/>
        <c:noMultiLvlLbl val="0"/>
      </c:catAx>
      <c:valAx>
        <c:axId val="205529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5529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D44F518-37EB-47C5-8898-66AA7972A919}" type="datetimeFigureOut">
              <a:rPr lang="fa-IR" smtClean="0"/>
              <a:t>27/05/1442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678C8BA-D769-416F-B6F4-9CB6702572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59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58C7-4A72-4815-A385-AF07AEE134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4CFFD-2402-4764-B19B-ED95413CD4E3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01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4CFFD-2402-4764-B19B-ED95413CD4E3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922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4CFFD-2402-4764-B19B-ED95413CD4E3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665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4CFFD-2402-4764-B19B-ED95413CD4E3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636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4CFFD-2402-4764-B19B-ED95413CD4E3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121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4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6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1345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9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2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8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7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0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jpeg"/><Relationship Id="rId7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372600" cy="11826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 </a:t>
            </a:r>
            <a:endParaRPr dirty="0"/>
          </a:p>
        </p:txBody>
      </p:sp>
      <p:pic>
        <p:nvPicPr>
          <p:cNvPr id="6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93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36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84332082"/>
              </p:ext>
            </p:extLst>
          </p:nvPr>
        </p:nvGraphicFramePr>
        <p:xfrm>
          <a:off x="0" y="0"/>
          <a:ext cx="12191999" cy="32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13708" y="3442801"/>
            <a:ext cx="8007927" cy="3415199"/>
            <a:chOff x="3837708" y="944770"/>
            <a:chExt cx="8354291" cy="59132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4"/>
            <a:stretch/>
          </p:blipFill>
          <p:spPr>
            <a:xfrm>
              <a:off x="3837708" y="944770"/>
              <a:ext cx="8354291" cy="591323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4013066" y="1620982"/>
              <a:ext cx="280646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25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464"/>
              </p:ext>
            </p:extLst>
          </p:nvPr>
        </p:nvGraphicFramePr>
        <p:xfrm>
          <a:off x="0" y="1385454"/>
          <a:ext cx="12224328" cy="54725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58655">
                  <a:extLst>
                    <a:ext uri="{9D8B030D-6E8A-4147-A177-3AD203B41FA5}">
                      <a16:colId xmlns:a16="http://schemas.microsoft.com/office/drawing/2014/main" val="3285728283"/>
                    </a:ext>
                  </a:extLst>
                </a:gridCol>
                <a:gridCol w="3491346">
                  <a:extLst>
                    <a:ext uri="{9D8B030D-6E8A-4147-A177-3AD203B41FA5}">
                      <a16:colId xmlns:a16="http://schemas.microsoft.com/office/drawing/2014/main" val="2601937860"/>
                    </a:ext>
                  </a:extLst>
                </a:gridCol>
                <a:gridCol w="2932544">
                  <a:extLst>
                    <a:ext uri="{9D8B030D-6E8A-4147-A177-3AD203B41FA5}">
                      <a16:colId xmlns:a16="http://schemas.microsoft.com/office/drawing/2014/main" val="2057312520"/>
                    </a:ext>
                  </a:extLst>
                </a:gridCol>
                <a:gridCol w="2941783">
                  <a:extLst>
                    <a:ext uri="{9D8B030D-6E8A-4147-A177-3AD203B41FA5}">
                      <a16:colId xmlns:a16="http://schemas.microsoft.com/office/drawing/2014/main" val="3359564092"/>
                    </a:ext>
                  </a:extLst>
                </a:gridCol>
              </a:tblGrid>
              <a:tr h="91209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درصد افت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aseline="0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1399</a:t>
                      </a:r>
                      <a:endParaRPr lang="en-US" sz="2800" b="1" dirty="0" smtClean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aseline="0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1398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نوع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351121"/>
                  </a:ext>
                </a:extLst>
              </a:tr>
              <a:tr h="912091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anose="00000400000000000000" pitchFamily="2" charset="-78"/>
                        </a:rPr>
                        <a:t>67%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anose="00000400000000000000" pitchFamily="2" charset="-78"/>
                        </a:rPr>
                        <a:t>85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anose="00000400000000000000" pitchFamily="2" charset="-78"/>
                        </a:rPr>
                        <a:t>260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اهدای عضو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748246"/>
                  </a:ext>
                </a:extLst>
              </a:tr>
              <a:tr h="91209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44%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178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318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پیوند کلیه از</a:t>
                      </a:r>
                      <a:r>
                        <a:rPr lang="fa-IR" sz="2800" b="1" baseline="0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 جسد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073476"/>
                  </a:ext>
                </a:extLst>
              </a:tr>
              <a:tr h="91209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63%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82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223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پیوند کبد از جسد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844541"/>
                  </a:ext>
                </a:extLst>
              </a:tr>
              <a:tr h="91209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80%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6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29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پیوند قلب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96811"/>
                  </a:ext>
                </a:extLst>
              </a:tr>
              <a:tr h="91209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67%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rgbClr val="92D050"/>
                          </a:solidFill>
                          <a:cs typeface="B Nazanin" panose="00000400000000000000" pitchFamily="2" charset="-78"/>
                        </a:rPr>
                        <a:t>پیوند لوزالمعده</a:t>
                      </a:r>
                      <a:endParaRPr lang="en-US" sz="2800" b="1" dirty="0">
                        <a:solidFill>
                          <a:srgbClr val="92D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96264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009" y="821394"/>
            <a:ext cx="9654309" cy="5640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3600" b="1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مقایسه آمار پیوند اعضای 3 ماهه اول 98 با سه ماهه اول 99</a:t>
            </a:r>
            <a:endParaRPr lang="en-US" sz="3600" b="1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-147310"/>
            <a:ext cx="939758" cy="93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-168340"/>
            <a:ext cx="1004153" cy="106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0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29236"/>
              </p:ext>
            </p:extLst>
          </p:nvPr>
        </p:nvGraphicFramePr>
        <p:xfrm>
          <a:off x="0" y="1078672"/>
          <a:ext cx="12224328" cy="577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655">
                  <a:extLst>
                    <a:ext uri="{9D8B030D-6E8A-4147-A177-3AD203B41FA5}">
                      <a16:colId xmlns:a16="http://schemas.microsoft.com/office/drawing/2014/main" val="3285728283"/>
                    </a:ext>
                  </a:extLst>
                </a:gridCol>
                <a:gridCol w="3491346">
                  <a:extLst>
                    <a:ext uri="{9D8B030D-6E8A-4147-A177-3AD203B41FA5}">
                      <a16:colId xmlns:a16="http://schemas.microsoft.com/office/drawing/2014/main" val="2601937860"/>
                    </a:ext>
                  </a:extLst>
                </a:gridCol>
                <a:gridCol w="3477491">
                  <a:extLst>
                    <a:ext uri="{9D8B030D-6E8A-4147-A177-3AD203B41FA5}">
                      <a16:colId xmlns:a16="http://schemas.microsoft.com/office/drawing/2014/main" val="2057312520"/>
                    </a:ext>
                  </a:extLst>
                </a:gridCol>
                <a:gridCol w="2396836">
                  <a:extLst>
                    <a:ext uri="{9D8B030D-6E8A-4147-A177-3AD203B41FA5}">
                      <a16:colId xmlns:a16="http://schemas.microsoft.com/office/drawing/2014/main" val="3359564092"/>
                    </a:ext>
                  </a:extLst>
                </a:gridCol>
              </a:tblGrid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درصد افت</a:t>
                      </a:r>
                      <a:endParaRPr lang="en-US" sz="24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تعداد در 6 ماهه اول سال</a:t>
                      </a:r>
                      <a:r>
                        <a:rPr lang="fa-IR" sz="2400" b="1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1399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تعداد در 6 ماهه اول سال</a:t>
                      </a:r>
                      <a:r>
                        <a:rPr lang="fa-IR" sz="2400" b="1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1398</a:t>
                      </a:r>
                      <a:endParaRPr lang="en-US" sz="24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موضوع</a:t>
                      </a:r>
                      <a:endParaRPr lang="en-US" sz="2400" b="1" dirty="0">
                        <a:solidFill>
                          <a:srgbClr val="00206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351121"/>
                  </a:ext>
                </a:extLst>
              </a:tr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53%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407 (9 ماهه)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858</a:t>
                      </a:r>
                      <a:r>
                        <a:rPr lang="fa-IR" sz="2400" b="1" baseline="0" dirty="0" smtClean="0">
                          <a:cs typeface="B Nazanin" panose="00000400000000000000" pitchFamily="2" charset="-78"/>
                        </a:rPr>
                        <a:t> (9 ماهه)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اهدای عضو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889147"/>
                  </a:ext>
                </a:extLst>
              </a:tr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461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756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پیوند کلیه از</a:t>
                      </a:r>
                      <a:r>
                        <a:rPr lang="fa-IR" sz="2400" b="1" baseline="0" dirty="0" smtClean="0">
                          <a:cs typeface="B Nazanin" panose="00000400000000000000" pitchFamily="2" charset="-78"/>
                        </a:rPr>
                        <a:t> جسد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073476"/>
                  </a:ext>
                </a:extLst>
              </a:tr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50%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248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499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پیوند کبد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844541"/>
                  </a:ext>
                </a:extLst>
              </a:tr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55%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28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63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پیوند قلب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96811"/>
                  </a:ext>
                </a:extLst>
              </a:tr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100%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0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پیوند ریه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884841"/>
                  </a:ext>
                </a:extLst>
              </a:tr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 30%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6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پیوند روده کوچک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962933"/>
                  </a:ext>
                </a:extLst>
              </a:tr>
              <a:tr h="72241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65%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12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پیوند لورالمعده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96264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9603" y="178995"/>
            <a:ext cx="8229600" cy="5640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sz="3600" dirty="0" smtClean="0">
                <a:solidFill>
                  <a:srgbClr val="00AEEF"/>
                </a:solidFill>
                <a:latin typeface="+mn-lt"/>
                <a:ea typeface="+mn-ea"/>
                <a:cs typeface="B Yekan" panose="00000400000000000000" pitchFamily="2" charset="-78"/>
              </a:rPr>
              <a:t>مقایسه آمار اهدا و پیوند اعضا و بعد از کوید 19</a:t>
            </a:r>
            <a:endParaRPr lang="en-US" sz="3600" dirty="0">
              <a:solidFill>
                <a:srgbClr val="00AEEF"/>
              </a:solidFill>
              <a:latin typeface="+mn-lt"/>
              <a:ea typeface="+mn-ea"/>
              <a:cs typeface="B Yek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-147310"/>
            <a:ext cx="939758" cy="93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-168340"/>
            <a:ext cx="1004153" cy="106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0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48059"/>
              </p:ext>
            </p:extLst>
          </p:nvPr>
        </p:nvGraphicFramePr>
        <p:xfrm>
          <a:off x="-2" y="1304401"/>
          <a:ext cx="12192002" cy="5553599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3364685264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2206435159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482585038"/>
                    </a:ext>
                  </a:extLst>
                </a:gridCol>
                <a:gridCol w="928254">
                  <a:extLst>
                    <a:ext uri="{9D8B030D-6E8A-4147-A177-3AD203B41FA5}">
                      <a16:colId xmlns:a16="http://schemas.microsoft.com/office/drawing/2014/main" val="2919141543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577806001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115188019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4199601557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173817310"/>
                    </a:ext>
                  </a:extLst>
                </a:gridCol>
                <a:gridCol w="1227498">
                  <a:extLst>
                    <a:ext uri="{9D8B030D-6E8A-4147-A177-3AD203B41FA5}">
                      <a16:colId xmlns:a16="http://schemas.microsoft.com/office/drawing/2014/main" val="4101909918"/>
                    </a:ext>
                  </a:extLst>
                </a:gridCol>
                <a:gridCol w="462759">
                  <a:extLst>
                    <a:ext uri="{9D8B030D-6E8A-4147-A177-3AD203B41FA5}">
                      <a16:colId xmlns:a16="http://schemas.microsoft.com/office/drawing/2014/main" val="1012766193"/>
                    </a:ext>
                  </a:extLst>
                </a:gridCol>
              </a:tblGrid>
              <a:tr h="6746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ردیف</a:t>
                      </a:r>
                      <a:endParaRPr lang="fa-IR" sz="2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نام واحد</a:t>
                      </a:r>
                      <a:endParaRPr lang="fa-IR" sz="2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جمعیت (هزار)</a:t>
                      </a:r>
                      <a:endParaRPr lang="fa-IR" sz="2800" b="1" i="0" u="none" strike="noStrike" dirty="0">
                        <a:solidFill>
                          <a:srgbClr val="92D05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 98</a:t>
                      </a:r>
                      <a:endParaRPr lang="en-US" sz="2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کشوری </a:t>
                      </a:r>
                      <a:r>
                        <a:rPr lang="fa-IR" sz="2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سال 98</a:t>
                      </a:r>
                      <a:endParaRPr lang="fa-IR" sz="2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800" u="none" strike="noStrike" dirty="0" err="1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r>
                        <a:rPr lang="en-US" sz="2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  99</a:t>
                      </a:r>
                      <a:endParaRPr lang="en-US" sz="2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کشوری </a:t>
                      </a:r>
                      <a:r>
                        <a:rPr lang="fa-IR" sz="2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سال 99</a:t>
                      </a:r>
                      <a:endParaRPr lang="fa-IR" sz="2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افت (درصد)</a:t>
                      </a:r>
                      <a:endParaRPr lang="fa-IR" sz="2800" b="1" i="0" u="none" strike="noStrike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رتبه در این گروه</a:t>
                      </a:r>
                      <a:endParaRPr lang="fa-IR" sz="2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36259"/>
                  </a:ext>
                </a:extLst>
              </a:tr>
              <a:tr h="5122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شيراز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solidFill>
                            <a:srgbClr val="FFFF00"/>
                          </a:solidFill>
                          <a:effectLst/>
                          <a:cs typeface="B Nazanin" panose="00000400000000000000" pitchFamily="2" charset="-78"/>
                        </a:rPr>
                        <a:t>4200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FF00"/>
                          </a:solidFill>
                          <a:effectLst/>
                          <a:cs typeface="B Nazanin" panose="00000400000000000000" pitchFamily="2" charset="-78"/>
                        </a:rPr>
                        <a:t>35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6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FF00"/>
                          </a:solidFill>
                          <a:effectLst/>
                          <a:cs typeface="B Nazanin" panose="00000400000000000000" pitchFamily="2" charset="-78"/>
                        </a:rPr>
                        <a:t>25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</a:t>
                      </a:r>
                      <a:endParaRPr lang="en-US" sz="2800" u="none" strike="noStrike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28</a:t>
                      </a:r>
                      <a:endParaRPr lang="en-US" sz="2800" u="none" strike="noStrike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387763"/>
                  </a:ext>
                </a:extLst>
              </a:tr>
              <a:tr h="71305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ايران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5100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27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19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74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480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؟</a:t>
                      </a:r>
                      <a:endParaRPr lang="en-US" sz="48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755974"/>
                  </a:ext>
                </a:extLst>
              </a:tr>
              <a:tr h="6475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شهید بهشتی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5700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23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13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9</a:t>
                      </a:r>
                      <a:endParaRPr lang="en-US" sz="2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48</a:t>
                      </a:r>
                      <a:endParaRPr lang="en-US" sz="2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226003"/>
                  </a:ext>
                </a:extLst>
              </a:tr>
              <a:tr h="71305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مشهد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4900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20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16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24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70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480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؟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518371"/>
                  </a:ext>
                </a:extLst>
              </a:tr>
              <a:tr h="5122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اصفهان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4700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26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36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80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441356"/>
                  </a:ext>
                </a:extLst>
              </a:tr>
              <a:tr h="5122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تبريز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3600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37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31</a:t>
                      </a:r>
                      <a:endParaRPr lang="en-US" sz="2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50</a:t>
                      </a:r>
                      <a:endParaRPr lang="en-US" sz="2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393163"/>
                  </a:ext>
                </a:extLst>
              </a:tr>
              <a:tr h="5122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اروميه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solidFill>
                            <a:srgbClr val="FFFF00"/>
                          </a:solidFill>
                          <a:effectLst/>
                          <a:cs typeface="B Nazanin" panose="00000400000000000000" pitchFamily="2" charset="-78"/>
                        </a:rPr>
                        <a:t>3000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FF00"/>
                          </a:solidFill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FF00"/>
                          </a:solidFill>
                          <a:effectLst/>
                          <a:cs typeface="B Nazanin" panose="00000400000000000000" pitchFamily="2" charset="-78"/>
                        </a:rPr>
                        <a:t>44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FF00"/>
                          </a:solidFill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37</a:t>
                      </a:r>
                      <a:endParaRPr lang="en-US" sz="2800" u="none" strike="noStrike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25</a:t>
                      </a:r>
                      <a:endParaRPr lang="en-US" sz="2800" u="none" strike="noStrike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694746"/>
                  </a:ext>
                </a:extLst>
              </a:tr>
              <a:tr h="5122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>
                          <a:solidFill>
                            <a:srgbClr val="00B0F0"/>
                          </a:solidFill>
                          <a:effectLst/>
                          <a:cs typeface="B Nazanin" panose="00000400000000000000" pitchFamily="2" charset="-78"/>
                        </a:rPr>
                        <a:t>اهواز</a:t>
                      </a:r>
                      <a:endParaRPr lang="fa-IR" sz="28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3000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45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32</a:t>
                      </a:r>
                      <a:endParaRPr lang="en-US" sz="2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50</a:t>
                      </a:r>
                      <a:endParaRPr lang="en-US" sz="2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</a:t>
                      </a:r>
                      <a:endParaRPr lang="en-US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03468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4470" y="234013"/>
            <a:ext cx="9157856" cy="6395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32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مقایسه وضعیت واحدهای دارای بیش از 3 میلیون نفر جمعیت</a:t>
            </a:r>
            <a:endParaRPr lang="en-US" sz="32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102078"/>
            <a:ext cx="939758" cy="93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81048"/>
            <a:ext cx="1004153" cy="106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249388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97819"/>
              </p:ext>
            </p:extLst>
          </p:nvPr>
        </p:nvGraphicFramePr>
        <p:xfrm>
          <a:off x="6082144" y="994502"/>
          <a:ext cx="6109856" cy="5863498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770558">
                  <a:extLst>
                    <a:ext uri="{9D8B030D-6E8A-4147-A177-3AD203B41FA5}">
                      <a16:colId xmlns:a16="http://schemas.microsoft.com/office/drawing/2014/main" val="1182040002"/>
                    </a:ext>
                  </a:extLst>
                </a:gridCol>
                <a:gridCol w="770558">
                  <a:extLst>
                    <a:ext uri="{9D8B030D-6E8A-4147-A177-3AD203B41FA5}">
                      <a16:colId xmlns:a16="http://schemas.microsoft.com/office/drawing/2014/main" val="2206435159"/>
                    </a:ext>
                  </a:extLst>
                </a:gridCol>
                <a:gridCol w="813029">
                  <a:extLst>
                    <a:ext uri="{9D8B030D-6E8A-4147-A177-3AD203B41FA5}">
                      <a16:colId xmlns:a16="http://schemas.microsoft.com/office/drawing/2014/main" val="482585038"/>
                    </a:ext>
                  </a:extLst>
                </a:gridCol>
                <a:gridCol w="649210">
                  <a:extLst>
                    <a:ext uri="{9D8B030D-6E8A-4147-A177-3AD203B41FA5}">
                      <a16:colId xmlns:a16="http://schemas.microsoft.com/office/drawing/2014/main" val="2919141543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val="577806001"/>
                    </a:ext>
                  </a:extLst>
                </a:gridCol>
                <a:gridCol w="631007">
                  <a:extLst>
                    <a:ext uri="{9D8B030D-6E8A-4147-A177-3AD203B41FA5}">
                      <a16:colId xmlns:a16="http://schemas.microsoft.com/office/drawing/2014/main" val="115188019"/>
                    </a:ext>
                  </a:extLst>
                </a:gridCol>
                <a:gridCol w="764491">
                  <a:extLst>
                    <a:ext uri="{9D8B030D-6E8A-4147-A177-3AD203B41FA5}">
                      <a16:colId xmlns:a16="http://schemas.microsoft.com/office/drawing/2014/main" val="4199601557"/>
                    </a:ext>
                  </a:extLst>
                </a:gridCol>
                <a:gridCol w="673480">
                  <a:extLst>
                    <a:ext uri="{9D8B030D-6E8A-4147-A177-3AD203B41FA5}">
                      <a16:colId xmlns:a16="http://schemas.microsoft.com/office/drawing/2014/main" val="1173817310"/>
                    </a:ext>
                  </a:extLst>
                </a:gridCol>
                <a:gridCol w="260898">
                  <a:extLst>
                    <a:ext uri="{9D8B030D-6E8A-4147-A177-3AD203B41FA5}">
                      <a16:colId xmlns:a16="http://schemas.microsoft.com/office/drawing/2014/main" val="1012766193"/>
                    </a:ext>
                  </a:extLst>
                </a:gridCol>
              </a:tblGrid>
              <a:tr h="91157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نام واحد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جمعیت (هزار)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 98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98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  99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99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افت (درصد)</a:t>
                      </a:r>
                      <a:endParaRPr lang="fa-IR" sz="1800" b="1" i="0" u="none" strike="noStrike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36259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يزد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387763"/>
                  </a:ext>
                </a:extLst>
              </a:tr>
              <a:tr h="50216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زنجان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755974"/>
                  </a:ext>
                </a:extLst>
              </a:tr>
              <a:tr h="58253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البرز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226003"/>
                  </a:ext>
                </a:extLst>
              </a:tr>
              <a:tr h="64151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اردبيل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518371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بوشهر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441356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تهران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393163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بندر عباس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694746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قزوين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034681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گيلان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3622761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قم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590598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0114" y="113879"/>
            <a:ext cx="9157856" cy="6395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36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مقایسه وضعیت واحدهای دارای 1 تا 3 میلیون نفر جمعیت</a:t>
            </a:r>
            <a:endParaRPr lang="en-US" sz="36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47885"/>
              </p:ext>
            </p:extLst>
          </p:nvPr>
        </p:nvGraphicFramePr>
        <p:xfrm>
          <a:off x="2" y="994502"/>
          <a:ext cx="6082143" cy="5863498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801278">
                  <a:extLst>
                    <a:ext uri="{9D8B030D-6E8A-4147-A177-3AD203B41FA5}">
                      <a16:colId xmlns:a16="http://schemas.microsoft.com/office/drawing/2014/main" val="3524713181"/>
                    </a:ext>
                  </a:extLst>
                </a:gridCol>
                <a:gridCol w="801278">
                  <a:extLst>
                    <a:ext uri="{9D8B030D-6E8A-4147-A177-3AD203B41FA5}">
                      <a16:colId xmlns:a16="http://schemas.microsoft.com/office/drawing/2014/main" val="2206435159"/>
                    </a:ext>
                  </a:extLst>
                </a:gridCol>
                <a:gridCol w="845444">
                  <a:extLst>
                    <a:ext uri="{9D8B030D-6E8A-4147-A177-3AD203B41FA5}">
                      <a16:colId xmlns:a16="http://schemas.microsoft.com/office/drawing/2014/main" val="482585038"/>
                    </a:ext>
                  </a:extLst>
                </a:gridCol>
                <a:gridCol w="675093">
                  <a:extLst>
                    <a:ext uri="{9D8B030D-6E8A-4147-A177-3AD203B41FA5}">
                      <a16:colId xmlns:a16="http://schemas.microsoft.com/office/drawing/2014/main" val="2919141543"/>
                    </a:ext>
                  </a:extLst>
                </a:gridCol>
                <a:gridCol w="807587">
                  <a:extLst>
                    <a:ext uri="{9D8B030D-6E8A-4147-A177-3AD203B41FA5}">
                      <a16:colId xmlns:a16="http://schemas.microsoft.com/office/drawing/2014/main" val="577806001"/>
                    </a:ext>
                  </a:extLst>
                </a:gridCol>
                <a:gridCol w="656164">
                  <a:extLst>
                    <a:ext uri="{9D8B030D-6E8A-4147-A177-3AD203B41FA5}">
                      <a16:colId xmlns:a16="http://schemas.microsoft.com/office/drawing/2014/main" val="115188019"/>
                    </a:ext>
                  </a:extLst>
                </a:gridCol>
                <a:gridCol w="794969">
                  <a:extLst>
                    <a:ext uri="{9D8B030D-6E8A-4147-A177-3AD203B41FA5}">
                      <a16:colId xmlns:a16="http://schemas.microsoft.com/office/drawing/2014/main" val="4199601557"/>
                    </a:ext>
                  </a:extLst>
                </a:gridCol>
                <a:gridCol w="700330">
                  <a:extLst>
                    <a:ext uri="{9D8B030D-6E8A-4147-A177-3AD203B41FA5}">
                      <a16:colId xmlns:a16="http://schemas.microsoft.com/office/drawing/2014/main" val="1173817310"/>
                    </a:ext>
                  </a:extLst>
                </a:gridCol>
              </a:tblGrid>
              <a:tr h="91157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نام واحد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جمعیت (هزار)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 98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98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  99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99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افت (درصد)</a:t>
                      </a:r>
                      <a:endParaRPr lang="fa-IR" sz="1800" b="1" i="0" u="none" strike="noStrike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36259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لرستان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387763"/>
                  </a:ext>
                </a:extLst>
              </a:tr>
              <a:tr h="50216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همدان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755974"/>
                  </a:ext>
                </a:extLst>
              </a:tr>
              <a:tr h="58253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کرمان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226003"/>
                  </a:ext>
                </a:extLst>
              </a:tr>
              <a:tr h="64151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كرمانشاه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518371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مازندران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441356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اهواز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393163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گلستان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694746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18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كردستان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034681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19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ايرانشهر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3622761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  <a:endParaRPr lang="fa-IR" sz="16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زاهدان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590598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942109" cy="94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50411"/>
              </p:ext>
            </p:extLst>
          </p:nvPr>
        </p:nvGraphicFramePr>
        <p:xfrm>
          <a:off x="5721930" y="1119858"/>
          <a:ext cx="6470070" cy="5720856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540327">
                  <a:extLst>
                    <a:ext uri="{9D8B030D-6E8A-4147-A177-3AD203B41FA5}">
                      <a16:colId xmlns:a16="http://schemas.microsoft.com/office/drawing/2014/main" val="580857257"/>
                    </a:ext>
                  </a:extLst>
                </a:gridCol>
                <a:gridCol w="1091647">
                  <a:extLst>
                    <a:ext uri="{9D8B030D-6E8A-4147-A177-3AD203B41FA5}">
                      <a16:colId xmlns:a16="http://schemas.microsoft.com/office/drawing/2014/main" val="2206435159"/>
                    </a:ext>
                  </a:extLst>
                </a:gridCol>
                <a:gridCol w="860962">
                  <a:extLst>
                    <a:ext uri="{9D8B030D-6E8A-4147-A177-3AD203B41FA5}">
                      <a16:colId xmlns:a16="http://schemas.microsoft.com/office/drawing/2014/main" val="482585038"/>
                    </a:ext>
                  </a:extLst>
                </a:gridCol>
                <a:gridCol w="687485">
                  <a:extLst>
                    <a:ext uri="{9D8B030D-6E8A-4147-A177-3AD203B41FA5}">
                      <a16:colId xmlns:a16="http://schemas.microsoft.com/office/drawing/2014/main" val="2919141543"/>
                    </a:ext>
                  </a:extLst>
                </a:gridCol>
                <a:gridCol w="822412">
                  <a:extLst>
                    <a:ext uri="{9D8B030D-6E8A-4147-A177-3AD203B41FA5}">
                      <a16:colId xmlns:a16="http://schemas.microsoft.com/office/drawing/2014/main" val="577806001"/>
                    </a:ext>
                  </a:extLst>
                </a:gridCol>
                <a:gridCol w="668209">
                  <a:extLst>
                    <a:ext uri="{9D8B030D-6E8A-4147-A177-3AD203B41FA5}">
                      <a16:colId xmlns:a16="http://schemas.microsoft.com/office/drawing/2014/main" val="115188019"/>
                    </a:ext>
                  </a:extLst>
                </a:gridCol>
                <a:gridCol w="809563">
                  <a:extLst>
                    <a:ext uri="{9D8B030D-6E8A-4147-A177-3AD203B41FA5}">
                      <a16:colId xmlns:a16="http://schemas.microsoft.com/office/drawing/2014/main" val="4199601557"/>
                    </a:ext>
                  </a:extLst>
                </a:gridCol>
                <a:gridCol w="713185">
                  <a:extLst>
                    <a:ext uri="{9D8B030D-6E8A-4147-A177-3AD203B41FA5}">
                      <a16:colId xmlns:a16="http://schemas.microsoft.com/office/drawing/2014/main" val="1173817310"/>
                    </a:ext>
                  </a:extLst>
                </a:gridCol>
                <a:gridCol w="276280">
                  <a:extLst>
                    <a:ext uri="{9D8B030D-6E8A-4147-A177-3AD203B41FA5}">
                      <a16:colId xmlns:a16="http://schemas.microsoft.com/office/drawing/2014/main" val="1012766193"/>
                    </a:ext>
                  </a:extLst>
                </a:gridCol>
              </a:tblGrid>
              <a:tr h="5154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نام واحد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جمعیت (هزار)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 98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98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  99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99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افت (درصد)</a:t>
                      </a:r>
                      <a:endParaRPr lang="fa-IR" sz="1800" b="1" i="0" u="none" strike="noStrike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36259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فسا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387763"/>
                  </a:ext>
                </a:extLst>
              </a:tr>
              <a:tr h="38152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ياسوج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1755974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شهركرد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226003"/>
                  </a:ext>
                </a:extLst>
              </a:tr>
              <a:tr h="48739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لارستان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5518371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رفسنجان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36+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441356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مراغه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300+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39316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جهرم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694746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شاهرود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4034681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بيرجند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3622761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كاشان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5905981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تربت.حیدریه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521119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بابل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358058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سمنان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4265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نيشابور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384415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1631" y="108447"/>
            <a:ext cx="7495310" cy="6395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40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وضعیت واحدهای کمتر از 1میلیون نفر جمعیت</a:t>
            </a:r>
            <a:endParaRPr lang="en-US" sz="40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17737"/>
              </p:ext>
            </p:extLst>
          </p:nvPr>
        </p:nvGraphicFramePr>
        <p:xfrm>
          <a:off x="0" y="1137144"/>
          <a:ext cx="5721929" cy="570357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540329">
                  <a:extLst>
                    <a:ext uri="{9D8B030D-6E8A-4147-A177-3AD203B41FA5}">
                      <a16:colId xmlns:a16="http://schemas.microsoft.com/office/drawing/2014/main" val="3983905997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2206435159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48258503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919141543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57780600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15188019"/>
                    </a:ext>
                  </a:extLst>
                </a:gridCol>
                <a:gridCol w="628692">
                  <a:extLst>
                    <a:ext uri="{9D8B030D-6E8A-4147-A177-3AD203B41FA5}">
                      <a16:colId xmlns:a16="http://schemas.microsoft.com/office/drawing/2014/main" val="4199601557"/>
                    </a:ext>
                  </a:extLst>
                </a:gridCol>
                <a:gridCol w="664363">
                  <a:extLst>
                    <a:ext uri="{9D8B030D-6E8A-4147-A177-3AD203B41FA5}">
                      <a16:colId xmlns:a16="http://schemas.microsoft.com/office/drawing/2014/main" val="1173817310"/>
                    </a:ext>
                  </a:extLst>
                </a:gridCol>
                <a:gridCol w="286363">
                  <a:extLst>
                    <a:ext uri="{9D8B030D-6E8A-4147-A177-3AD203B41FA5}">
                      <a16:colId xmlns:a16="http://schemas.microsoft.com/office/drawing/2014/main" val="4059490844"/>
                    </a:ext>
                  </a:extLst>
                </a:gridCol>
              </a:tblGrid>
              <a:tr h="55311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نام واحد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جمعیت (هزار)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2 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 98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98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u="none" strike="noStrike" dirty="0" err="1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  99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99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افت (درصد)</a:t>
                      </a:r>
                      <a:endParaRPr lang="fa-IR" sz="18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endParaRPr lang="fa-IR" sz="1800" b="1" i="0" u="none" strike="noStrike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36259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سبزوار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387763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اراك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1755974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آبادان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300+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226003"/>
                  </a:ext>
                </a:extLst>
              </a:tr>
              <a:tr h="362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18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تربت جام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؟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5518371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19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ساوه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441356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گناباد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393163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خراسان.ش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694746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سیرجان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4034681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بهبهان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3622761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24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جيرفت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5905981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دزفول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445505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26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ايلام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2237336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738023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28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زابل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978031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29</a:t>
                      </a:r>
                      <a:endParaRPr lang="fa-IR" sz="1600" b="1" i="0" u="none" strike="noStrike" dirty="0">
                        <a:solidFill>
                          <a:srgbClr val="00B0F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اسفراین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2  Nazanin" panose="00000400000000000000" pitchFamily="2" charset="-78"/>
                          <a:cs typeface="2  Nazanin" panose="00000400000000000000" pitchFamily="2" charset="-78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0228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942109" cy="94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71239"/>
              </p:ext>
            </p:extLst>
          </p:nvPr>
        </p:nvGraphicFramePr>
        <p:xfrm>
          <a:off x="6470072" y="813310"/>
          <a:ext cx="5611093" cy="600456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1968532">
                  <a:extLst>
                    <a:ext uri="{9D8B030D-6E8A-4147-A177-3AD203B41FA5}">
                      <a16:colId xmlns:a16="http://schemas.microsoft.com/office/drawing/2014/main" val="2206435159"/>
                    </a:ext>
                  </a:extLst>
                </a:gridCol>
                <a:gridCol w="1658528">
                  <a:extLst>
                    <a:ext uri="{9D8B030D-6E8A-4147-A177-3AD203B41FA5}">
                      <a16:colId xmlns:a16="http://schemas.microsoft.com/office/drawing/2014/main" val="2919141543"/>
                    </a:ext>
                  </a:extLst>
                </a:gridCol>
                <a:gridCol w="1984033">
                  <a:extLst>
                    <a:ext uri="{9D8B030D-6E8A-4147-A177-3AD203B41FA5}">
                      <a16:colId xmlns:a16="http://schemas.microsoft.com/office/drawing/2014/main" val="577806001"/>
                    </a:ext>
                  </a:extLst>
                </a:gridCol>
              </a:tblGrid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نام واحد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98</a:t>
                      </a:r>
                      <a:r>
                        <a:rPr lang="fa-IR" sz="24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PMP</a:t>
                      </a:r>
                      <a:endParaRPr lang="en-US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98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36259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يزد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387763"/>
                  </a:ext>
                </a:extLst>
              </a:tr>
              <a:tr h="33588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فسا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755974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جهرم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226003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شاهرود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518371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شيراز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441356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سمنان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393163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زنجان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694746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ياسوج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034681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لارستان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9664074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ايران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0402056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نيشابور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5726331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شهید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91969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شهركرد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0957062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البرز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3269254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تربت جام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18613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209" y="56491"/>
            <a:ext cx="9157856" cy="6395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32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مقایسه 15 رتبه ی اول کشور در نه ماه ابتدای سالهای 98 و 99</a:t>
            </a:r>
            <a:endParaRPr lang="en-US" sz="32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98973"/>
              </p:ext>
            </p:extLst>
          </p:nvPr>
        </p:nvGraphicFramePr>
        <p:xfrm>
          <a:off x="207817" y="813310"/>
          <a:ext cx="5943600" cy="600456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1540483">
                  <a:extLst>
                    <a:ext uri="{9D8B030D-6E8A-4147-A177-3AD203B41FA5}">
                      <a16:colId xmlns:a16="http://schemas.microsoft.com/office/drawing/2014/main" val="2206435159"/>
                    </a:ext>
                  </a:extLst>
                </a:gridCol>
                <a:gridCol w="1297889">
                  <a:extLst>
                    <a:ext uri="{9D8B030D-6E8A-4147-A177-3AD203B41FA5}">
                      <a16:colId xmlns:a16="http://schemas.microsoft.com/office/drawing/2014/main" val="2919141543"/>
                    </a:ext>
                  </a:extLst>
                </a:gridCol>
                <a:gridCol w="1552614">
                  <a:extLst>
                    <a:ext uri="{9D8B030D-6E8A-4147-A177-3AD203B41FA5}">
                      <a16:colId xmlns:a16="http://schemas.microsoft.com/office/drawing/2014/main" val="577806001"/>
                    </a:ext>
                  </a:extLst>
                </a:gridCol>
                <a:gridCol w="1552614">
                  <a:extLst>
                    <a:ext uri="{9D8B030D-6E8A-4147-A177-3AD203B41FA5}">
                      <a16:colId xmlns:a16="http://schemas.microsoft.com/office/drawing/2014/main" val="475249452"/>
                    </a:ext>
                  </a:extLst>
                </a:gridCol>
              </a:tblGrid>
              <a:tr h="35455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نام واحد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99</a:t>
                      </a:r>
                      <a:r>
                        <a:rPr lang="fa-IR" sz="24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PMP</a:t>
                      </a:r>
                      <a:endParaRPr lang="en-US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رتبه سال </a:t>
                      </a:r>
                      <a:r>
                        <a:rPr lang="fa-IR" sz="2400" u="none" strike="noStrike" dirty="0" smtClean="0">
                          <a:solidFill>
                            <a:srgbClr val="92D050"/>
                          </a:solidFill>
                          <a:effectLst/>
                          <a:cs typeface="B Nazanin" panose="00000400000000000000" pitchFamily="2" charset="-78"/>
                        </a:rPr>
                        <a:t>99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درصد</a:t>
                      </a:r>
                      <a:r>
                        <a:rPr lang="fa-IR" sz="24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 افت</a:t>
                      </a:r>
                      <a:endParaRPr lang="fa-IR" sz="2400" b="1" i="0" u="none" strike="noStrike" dirty="0">
                        <a:solidFill>
                          <a:srgbClr val="92D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36259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يزد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30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387763"/>
                  </a:ext>
                </a:extLst>
              </a:tr>
              <a:tr h="33588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فسا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30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755974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شيراز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28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226003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ياسوج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23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518371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شهركرد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441356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لارستان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6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25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393163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رفسنجان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7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36+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694746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مراغه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8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300+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034681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جهرم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75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9664074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شهید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10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48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0402056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شاهرود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11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70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5726331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زنجان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12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65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91969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قم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10+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0957062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بيرجند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14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17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3269254"/>
                  </a:ext>
                </a:extLst>
              </a:tr>
              <a:tr h="3336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بندر عباس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15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18613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942109" cy="94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839888"/>
            <a:ext cx="11526982" cy="64378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defRPr/>
            </a:pPr>
            <a:r>
              <a:rPr lang="fa-IR" b="1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موانع:</a:t>
            </a: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1- تحریم و عدم تخصیص به موقع اعتبار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2- عدم مناسب بودن موارد مبتلا به کوید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3- اشغال شدن تخت ها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4- درگیری نیروی انسانی برای مدیریت کوید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5- طولانی شدن زمان تأییدات و تأثیر بر روی کیفیت ارگان ها و رضایت خانواده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6- عدم وجود امکانات کافی برای تأیید و یا رد سریع کوید</a:t>
            </a: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endParaRPr lang="en-US" dirty="0">
              <a:solidFill>
                <a:srgbClr val="FFFF00"/>
              </a:solidFill>
              <a:latin typeface="+mn-lt"/>
              <a:ea typeface="+mn-ea"/>
              <a:cs typeface="2  Davat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88"/>
            <a:ext cx="7157182" cy="447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127458" cy="1127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948216"/>
            <a:ext cx="11526982" cy="549826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... اما مراقب باشیم:</a:t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      </a:t>
            </a:r>
            <a:r>
              <a:rPr lang="fa-IR" sz="4800" dirty="0" smtClean="0">
                <a:solidFill>
                  <a:srgbClr val="92D050"/>
                </a:solidFill>
                <a:latin typeface="+mn-lt"/>
                <a:ea typeface="+mn-ea"/>
                <a:cs typeface="B Nazanin" panose="00000400000000000000" pitchFamily="2" charset="-78"/>
              </a:rPr>
              <a:t>در زمین حریف بازی نکنیم</a:t>
            </a: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         </a:t>
            </a:r>
            <a:r>
              <a:rPr lang="fa-IR" dirty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          </a:t>
            </a:r>
            <a:r>
              <a:rPr lang="fa-IR" sz="6000" dirty="0" smtClean="0">
                <a:solidFill>
                  <a:srgbClr val="FFFF00"/>
                </a:solidFill>
                <a:latin typeface="+mn-lt"/>
                <a:ea typeface="+mn-ea"/>
                <a:cs typeface="B Nazanin" panose="00000400000000000000" pitchFamily="2" charset="-78"/>
              </a:rPr>
              <a:t>کوید - 19 به اندازه ی کافی قوی هست</a:t>
            </a:r>
            <a:endParaRPr lang="en-US" dirty="0">
              <a:solidFill>
                <a:srgbClr val="FFFF00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48216"/>
            <a:ext cx="6386946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169021" cy="1169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1166104" cy="1166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4"/>
            <a:ext cx="1246009" cy="1325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1" y="100267"/>
            <a:ext cx="1419099" cy="7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1278218"/>
            <a:ext cx="11526982" cy="6437863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b="1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اشکالات:</a:t>
            </a: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1- کنسل کردن بازرسی های حضوری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2- </a:t>
            </a:r>
            <a:r>
              <a:rPr lang="fa-IR" sz="3200" dirty="0">
                <a:latin typeface="+mn-lt"/>
                <a:ea typeface="+mn-ea"/>
                <a:cs typeface="B Nazanin" panose="00000400000000000000" pitchFamily="2" charset="-78"/>
              </a:rPr>
              <a:t>عدم ورود اطلاعات به سامانه ی ملی </a:t>
            </a:r>
            <a:r>
              <a:rPr lang="en-US" sz="3200" dirty="0">
                <a:latin typeface="+mn-lt"/>
                <a:ea typeface="+mn-ea"/>
                <a:cs typeface="B Nazanin" panose="00000400000000000000" pitchFamily="2" charset="-78"/>
              </a:rPr>
              <a:t>(OTRI</a:t>
            </a:r>
            <a:r>
              <a:rPr lang="en-US" sz="3200" dirty="0" smtClean="0">
                <a:latin typeface="+mn-lt"/>
                <a:ea typeface="+mn-ea"/>
                <a:cs typeface="B Nazanin" panose="00000400000000000000" pitchFamily="2" charset="-78"/>
              </a:rPr>
              <a:t>)</a:t>
            </a:r>
            <a:r>
              <a:rPr lang="fa-IR" sz="3200" dirty="0"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sz="3200" dirty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3- عدم </a:t>
            </a:r>
            <a:r>
              <a:rPr lang="fa-IR" sz="3200" dirty="0">
                <a:latin typeface="+mn-lt"/>
                <a:ea typeface="+mn-ea"/>
                <a:cs typeface="B Nazanin" panose="00000400000000000000" pitchFamily="2" charset="-78"/>
              </a:rPr>
              <a:t>تکمیل ساختار در زمان موجود</a:t>
            </a:r>
            <a:r>
              <a:rPr lang="en-US" sz="3200" dirty="0"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en-US" sz="3200" dirty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4- </a:t>
            </a:r>
            <a:r>
              <a:rPr lang="fa-IR" sz="3200" dirty="0">
                <a:latin typeface="+mn-lt"/>
                <a:ea typeface="+mn-ea"/>
                <a:cs typeface="B Nazanin" panose="00000400000000000000" pitchFamily="2" charset="-78"/>
              </a:rPr>
              <a:t>عدم تکمیل موارد مربوط به طرح پایش غیر حضوری</a:t>
            </a: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5- عدم پذیرش ارگان ها توسط تیم های پیوند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>6- مراقبت از راه دور موارد مرگ مغزی قابل اهدا</a:t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sz="32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endParaRPr lang="en-US" dirty="0">
              <a:solidFill>
                <a:srgbClr val="FFFF00"/>
              </a:solidFill>
              <a:latin typeface="+mn-lt"/>
              <a:ea typeface="+mn-ea"/>
              <a:cs typeface="2  Dava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928"/>
            <a:ext cx="5888182" cy="588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9" y="1690096"/>
            <a:ext cx="11600599" cy="383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75"/>
            <a:ext cx="1269603" cy="1269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461" y="5668230"/>
            <a:ext cx="116745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solidFill>
                  <a:srgbClr val="00B0F0"/>
                </a:solidFill>
                <a:cs typeface="B Yekan" panose="00000400000000000000" pitchFamily="2" charset="-78"/>
              </a:rPr>
              <a:t>دکتر مهدی شادنوش</a:t>
            </a:r>
          </a:p>
          <a:p>
            <a:pPr algn="ctr"/>
            <a:r>
              <a:rPr lang="fa-IR" sz="2400" dirty="0">
                <a:solidFill>
                  <a:srgbClr val="00B0F0"/>
                </a:solidFill>
                <a:cs typeface="B Yekan" panose="00000400000000000000" pitchFamily="2" charset="-78"/>
              </a:rPr>
              <a:t>رئیس مرکز مدیریت پیوند و درمان بیماری های وزارت بهداشت، درمان و آموزش پزشکی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069" y="637421"/>
            <a:ext cx="8440770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400" dirty="0" smtClean="0">
                <a:solidFill>
                  <a:srgbClr val="00B0F0"/>
                </a:solidFill>
                <a:cs typeface="B Yekan" panose="00000400000000000000" pitchFamily="2" charset="-78"/>
              </a:rPr>
              <a:t>تأثیر کرونا بر فراهم آوری و پیوند اعضای</a:t>
            </a:r>
          </a:p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400" dirty="0" smtClean="0">
                <a:solidFill>
                  <a:srgbClr val="00B0F0"/>
                </a:solidFill>
                <a:cs typeface="B Yekan" panose="00000400000000000000" pitchFamily="2" charset="-78"/>
              </a:rPr>
              <a:t>ایران و جهان</a:t>
            </a:r>
            <a:endParaRPr lang="fa-IR" sz="3600" dirty="0">
              <a:solidFill>
                <a:srgbClr val="00B0F0"/>
              </a:solidFill>
              <a:cs typeface="B Yekan" panose="00000400000000000000" pitchFamily="2" charset="-78"/>
            </a:endParaRPr>
          </a:p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spc="0" normalizeH="0" baseline="0" dirty="0">
              <a:ln>
                <a:noFill/>
              </a:ln>
              <a:solidFill>
                <a:srgbClr val="4D3E2F"/>
              </a:solidFill>
              <a:effectLst/>
              <a:uFillTx/>
              <a:cs typeface="B Titr" panose="00000700000000000000" pitchFamily="2" charset="-78"/>
              <a:sym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-147310"/>
            <a:ext cx="939758" cy="93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-168340"/>
            <a:ext cx="1004153" cy="106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0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34" y="398139"/>
            <a:ext cx="11526982" cy="6660437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defRPr/>
            </a:pPr>
            <a:r>
              <a:rPr lang="fa-IR" sz="3200" b="1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فرایندهای انجام شده توسط مرکز مدیریت پیوند در دوران کرونا:</a:t>
            </a:r>
            <a:r>
              <a:rPr lang="en-US" sz="2800" b="1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en-US" sz="2800" b="1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1- تدوین پروتکل های اهدا و پیوند در دوران کوید</a:t>
            </a:r>
            <a:b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2- افزایش اعتبار فراهم آوری در زمان کرونا</a:t>
            </a:r>
            <a:r>
              <a:rPr lang="fa-IR" sz="2800" dirty="0"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fa-IR" sz="2800" dirty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3- انتقال هوایی ارگان در دوران کرونا</a:t>
            </a:r>
            <a:r>
              <a:rPr lang="en-US" sz="2800" dirty="0"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en-US" sz="2800" dirty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4- راه اندازی سامانه ی ملی ثبت اطلاعات</a:t>
            </a:r>
            <a:b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5- اتمام برنامه نویسی سامانه ی ملی انتقال هوایی ارگان</a:t>
            </a:r>
            <a:b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6- اتمام برنامه نویسی سامانه ی رسمی پایش</a:t>
            </a:r>
            <a:b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7- آغاز طرح پرونده ی الکترونیک خانواده های اهداکننده</a:t>
            </a:r>
            <a:b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8- آغاز طرح کوردیناتور پشتیبان تا پایان سال جاری</a:t>
            </a:r>
            <a:b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9- برگزاری اولین دوره ی تخصصی رضایت گیری تا پایان سال جاری</a:t>
            </a:r>
            <a:b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latin typeface="+mn-lt"/>
                <a:ea typeface="+mn-ea"/>
                <a:cs typeface="B Nazanin" panose="00000400000000000000" pitchFamily="2" charset="-78"/>
              </a:rPr>
              <a:t>10- آغاز طرح رتبه بندی کوردیناتورها</a:t>
            </a:r>
            <a:endParaRPr lang="en-US" sz="3600" dirty="0">
              <a:solidFill>
                <a:srgbClr val="FFFF00"/>
              </a:solidFill>
              <a:latin typeface="+mn-lt"/>
              <a:ea typeface="+mn-ea"/>
              <a:cs typeface="2  Dava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" y="2172540"/>
            <a:ext cx="5535771" cy="4491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3519055"/>
            <a:ext cx="4723418" cy="48213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>
              <a:defRPr/>
            </a:pPr>
            <a:r>
              <a:rPr lang="fa-IR" sz="3200" dirty="0" smtClean="0">
                <a:solidFill>
                  <a:srgbClr val="92D050"/>
                </a:solidFill>
                <a:latin typeface="+mn-lt"/>
                <a:ea typeface="+mn-ea"/>
                <a:cs typeface="B Nazanin" panose="00000400000000000000" pitchFamily="2" charset="-78"/>
              </a:rPr>
              <a:t>1- پایش غیر حضوری روزانه : </a:t>
            </a:r>
            <a:r>
              <a:rPr lang="fa-IR" sz="32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بر اساس زمان بندی دستورالعمل ابلاغی</a:t>
            </a:r>
          </a:p>
          <a:p>
            <a:pPr algn="r">
              <a:defRPr/>
            </a:pPr>
            <a:endParaRPr lang="fa-IR" sz="32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  <a:p>
            <a:pPr algn="r">
              <a:defRPr/>
            </a:pPr>
            <a:r>
              <a:rPr lang="fa-IR" sz="3200" dirty="0" smtClean="0">
                <a:solidFill>
                  <a:srgbClr val="92D050"/>
                </a:solidFill>
                <a:latin typeface="+mn-lt"/>
                <a:ea typeface="+mn-ea"/>
                <a:cs typeface="B Nazanin" panose="00000400000000000000" pitchFamily="2" charset="-78"/>
              </a:rPr>
              <a:t>2- پایش حضوری فصلی : </a:t>
            </a:r>
            <a:r>
              <a:rPr lang="fa-IR" sz="3200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ارائه و آنالیز نتایج فصل گذشته و پیشنهاد راهکارهای کاربردی</a:t>
            </a:r>
            <a:endParaRPr lang="en-US" sz="28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067"/>
          <a:stretch/>
        </p:blipFill>
        <p:spPr>
          <a:xfrm>
            <a:off x="8474919" y="4267201"/>
            <a:ext cx="3717081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01" y="2036618"/>
            <a:ext cx="3723799" cy="2230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6628" b="17831"/>
          <a:stretch/>
        </p:blipFill>
        <p:spPr>
          <a:xfrm>
            <a:off x="4728457" y="2036618"/>
            <a:ext cx="3736385" cy="2230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 r="4481"/>
          <a:stretch/>
        </p:blipFill>
        <p:spPr>
          <a:xfrm>
            <a:off x="4728457" y="4253345"/>
            <a:ext cx="3746462" cy="26046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71971" y="412309"/>
            <a:ext cx="3467816" cy="6964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تصمیم اخیر:</a:t>
            </a:r>
            <a:endParaRPr lang="en-US" sz="36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464735" y="2223484"/>
            <a:ext cx="5652887" cy="11159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>
              <a:defRPr/>
            </a:pPr>
            <a:r>
              <a:rPr lang="fa-IR" sz="3200" dirty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شروع مجدد طرح پایش عملکرد </a:t>
            </a:r>
          </a:p>
          <a:p>
            <a:pPr>
              <a:defRPr/>
            </a:pPr>
            <a:r>
              <a:rPr lang="fa-IR" sz="3200" dirty="0">
                <a:solidFill>
                  <a:srgbClr val="00AEEF"/>
                </a:solidFill>
                <a:latin typeface="+mn-lt"/>
                <a:ea typeface="+mn-ea"/>
                <a:cs typeface="B Nazanin" panose="00000400000000000000" pitchFamily="2" charset="-78"/>
              </a:rPr>
              <a:t>واحدهای فراهم آوری</a:t>
            </a:r>
            <a:endParaRPr lang="en-US" sz="3200" dirty="0">
              <a:solidFill>
                <a:srgbClr val="00AEEF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uffy white clouds in deep blue sky.jpg" descr="Puffy white clouds in deep blue sk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726"/>
            <a:ext cx="1490663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3"/>
          <p:cNvSpPr/>
          <p:nvPr/>
        </p:nvSpPr>
        <p:spPr>
          <a:xfrm>
            <a:off x="1600200" y="483326"/>
            <a:ext cx="5029200" cy="5943600"/>
          </a:xfrm>
          <a:prstGeom prst="rect">
            <a:avLst/>
          </a:prstGeom>
          <a:solidFill>
            <a:srgbClr val="8BA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685800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Closeup of plant shoot.jpg" descr="Closeup of plant shoo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8937" y="2514600"/>
            <a:ext cx="2060576" cy="388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Waves.jpg" descr="Wave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09050" y="2527663"/>
            <a:ext cx="328295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1888550" y="1808828"/>
            <a:ext cx="4452499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B Davat" panose="00000400000000000000" pitchFamily="2" charset="-78"/>
                <a:sym typeface="Corbel"/>
              </a:rPr>
              <a:t>خوش کرد یاوری فلکت روز داوری</a:t>
            </a:r>
          </a:p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3200" b="1" dirty="0" smtClean="0">
                <a:solidFill>
                  <a:schemeClr val="bg1"/>
                </a:solidFill>
                <a:cs typeface="B Davat" panose="00000400000000000000" pitchFamily="2" charset="-78"/>
              </a:rPr>
              <a:t>تا شکر چون کنی و چه شکرانه آوری</a:t>
            </a:r>
          </a:p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a-IR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cs typeface="B Davat" panose="00000400000000000000" pitchFamily="2" charset="-78"/>
              <a:sym typeface="Corbel"/>
            </a:endParaRPr>
          </a:p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3200" b="1" dirty="0" smtClean="0">
                <a:solidFill>
                  <a:schemeClr val="bg1"/>
                </a:solidFill>
                <a:cs typeface="B Davat" panose="00000400000000000000" pitchFamily="2" charset="-78"/>
              </a:rPr>
              <a:t>آن کس که اوفتاد خدایش گرفت دست</a:t>
            </a:r>
          </a:p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B Davat" panose="00000400000000000000" pitchFamily="2" charset="-78"/>
                <a:sym typeface="Corbel"/>
              </a:rPr>
              <a:t>گو  بر  تو باد  تا غم  افتادگان  خوری</a:t>
            </a:r>
            <a:endParaRPr kumimoji="0" lang="fa-I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cs typeface="B Davat" panose="00000400000000000000" pitchFamily="2" charset="-78"/>
              <a:sym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5591" y="1104007"/>
            <a:ext cx="426174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60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cs typeface="B Davat" panose="00000400000000000000" pitchFamily="2" charset="-78"/>
                <a:sym typeface="Corbel"/>
              </a:rPr>
              <a:t>ممنون از توجه شما</a:t>
            </a:r>
            <a:endParaRPr kumimoji="0" lang="fa-IR" sz="48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cs typeface="B Davat" panose="00000400000000000000" pitchFamily="2" charset="-78"/>
              <a:sym typeface="Corbe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55" y="-47043"/>
            <a:ext cx="939758" cy="939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47" y="-68073"/>
            <a:ext cx="1004153" cy="10678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194242" y="100267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7" y="3400386"/>
            <a:ext cx="3580895" cy="3580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4902" y="481484"/>
            <a:ext cx="6521976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اهدا و پیوند اعضا در دوره ی کرونا</a:t>
            </a:r>
            <a:endParaRPr lang="fa-IR" sz="3600" b="1" dirty="0">
              <a:solidFill>
                <a:srgbClr val="00B0F0"/>
              </a:solidFill>
              <a:cs typeface="B Nazanin" panose="00000400000000000000" pitchFamily="2" charset="-78"/>
            </a:endParaRPr>
          </a:p>
          <a:p>
            <a:pPr marL="0" marR="0" indent="0" algn="ct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a-IR" sz="3200" b="1" i="0" u="none" strike="noStrike" cap="none" spc="0" normalizeH="0" baseline="0" dirty="0">
              <a:ln>
                <a:noFill/>
              </a:ln>
              <a:solidFill>
                <a:srgbClr val="4D3E2F"/>
              </a:solidFill>
              <a:effectLst/>
              <a:uFillTx/>
              <a:cs typeface="B Nazanin" panose="00000400000000000000" pitchFamily="2" charset="-78"/>
              <a:sym typeface="Cor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689" y="1457954"/>
            <a:ext cx="10883747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R="0" algn="r" defTabSz="914400" rtl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a-IR" sz="2800" dirty="0" smtClean="0">
                <a:cs typeface="B Nazanin" panose="00000400000000000000" pitchFamily="2" charset="-78"/>
              </a:rPr>
              <a:t>1- گزارش اولین مورد کوید 19 در 17 ام دسامبر 2019 معادل با 26 آذر 1398در شهر ووهان چین</a:t>
            </a:r>
          </a:p>
          <a:p>
            <a:pPr marR="0" algn="r" defTabSz="914400" rtl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a-IR" sz="2800" i="0" u="none" strike="noStrike" cap="none" spc="0" normalizeH="0" baseline="0" dirty="0" smtClean="0">
                <a:ln>
                  <a:noFill/>
                </a:ln>
                <a:effectLst/>
                <a:uFillTx/>
                <a:cs typeface="B Nazanin" panose="00000400000000000000" pitchFamily="2" charset="-78"/>
                <a:sym typeface="Corbel"/>
              </a:rPr>
              <a:t>2- گزارش اولین مورد کوید در ایران، در تاریخ 18 فوریه 2020 معادل با 29 ام بهمن ماه 1398 </a:t>
            </a:r>
          </a:p>
          <a:p>
            <a:pPr algn="r" rtl="1" latinLnBrk="1" hangingPunct="0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  <a:sym typeface="Corbel"/>
              </a:rPr>
              <a:t>3- قطع فوری عملیات فراهم آوری </a:t>
            </a:r>
            <a:r>
              <a:rPr lang="fa-IR" sz="2800" dirty="0">
                <a:cs typeface="B Nazanin" panose="00000400000000000000" pitchFamily="2" charset="-78"/>
                <a:sym typeface="Corbel"/>
              </a:rPr>
              <a:t>و پیوند </a:t>
            </a:r>
            <a:r>
              <a:rPr lang="fa-IR" sz="2800" dirty="0" smtClean="0">
                <a:cs typeface="B Nazanin" panose="00000400000000000000" pitchFamily="2" charset="-78"/>
                <a:sym typeface="Corbel"/>
              </a:rPr>
              <a:t>اعضا از تاریخ فوق و آغاز فرایند تدوین پروتکل اختصاصی</a:t>
            </a:r>
          </a:p>
          <a:p>
            <a:pPr algn="r" rtl="1" latinLnBrk="1" hangingPunct="0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  <a:sym typeface="Corbel"/>
              </a:rPr>
              <a:t>4- </a:t>
            </a:r>
            <a:r>
              <a:rPr lang="fa-IR" sz="2800" dirty="0">
                <a:cs typeface="B Nazanin" panose="00000400000000000000" pitchFamily="2" charset="-78"/>
                <a:sym typeface="Corbel"/>
              </a:rPr>
              <a:t>تدوین و ابلاغ </a:t>
            </a:r>
            <a:r>
              <a:rPr lang="fa-IR" sz="2800" dirty="0" smtClean="0">
                <a:cs typeface="B Nazanin" panose="00000400000000000000" pitchFamily="2" charset="-78"/>
                <a:sym typeface="Corbel"/>
              </a:rPr>
              <a:t>اولین پروتکل، در تاریخ 11 مارچ 2020، معادل با 21 اسفند 1398</a:t>
            </a:r>
            <a:endParaRPr kumimoji="0" lang="fa-IR" i="0" u="none" strike="noStrike" cap="none" spc="0" normalizeH="0" baseline="0" dirty="0">
              <a:ln>
                <a:noFill/>
              </a:ln>
              <a:effectLst/>
              <a:uFillTx/>
              <a:cs typeface="B Nazanin" panose="00000400000000000000" pitchFamily="2" charset="-78"/>
              <a:sym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62" y="4369995"/>
            <a:ext cx="4716638" cy="261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54" y="4175474"/>
            <a:ext cx="3113129" cy="2030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57" y="5358229"/>
            <a:ext cx="449715" cy="400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5"/>
            <a:ext cx="1269603" cy="1269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-147310"/>
            <a:ext cx="939758" cy="939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-168340"/>
            <a:ext cx="1004153" cy="1067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0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27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"/>
          <a:stretch/>
        </p:blipFill>
        <p:spPr>
          <a:xfrm rot="16200000">
            <a:off x="2666999" y="-2666999"/>
            <a:ext cx="6858001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67"/>
          <a:stretch/>
        </p:blipFill>
        <p:spPr>
          <a:xfrm rot="16200000">
            <a:off x="-2410692" y="2410691"/>
            <a:ext cx="6858001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3.54167E-6 -0.06458 C -3.54167E-6 -0.09329 0.0599 -0.12824 0.10873 -0.12824 L 0.21771 -0.12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3785" y="84458"/>
            <a:ext cx="9601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AEEF"/>
                </a:solidFill>
                <a:cs typeface="B Yekan" panose="00000400000000000000" pitchFamily="2" charset="-78"/>
              </a:rPr>
              <a:t>تأثیر کرونا بر اهدای عضو آمریکا</a:t>
            </a:r>
            <a:endParaRPr lang="fa-IR" b="1" dirty="0">
              <a:solidFill>
                <a:srgbClr val="00AEEF"/>
              </a:solidFill>
              <a:cs typeface="B Yekan" panose="000004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4110" y="944770"/>
            <a:ext cx="12236110" cy="6159327"/>
            <a:chOff x="-44110" y="944770"/>
            <a:chExt cx="12236110" cy="6159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110" y="944770"/>
              <a:ext cx="12236110" cy="59132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8853807">
              <a:off x="228894" y="5900051"/>
              <a:ext cx="1252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15 دی 98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853807">
              <a:off x="1496417" y="5900050"/>
              <a:ext cx="1459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13 بهمن 98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8853807">
              <a:off x="2828140" y="5900049"/>
              <a:ext cx="1492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11 اسفند 98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8853807">
              <a:off x="3918302" y="6000052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10 فروردین 99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853807">
              <a:off x="5243656" y="5924928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7 اردیبهشت 99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853807">
              <a:off x="6772281" y="6000051"/>
              <a:ext cx="140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4 خرداد 99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853807">
              <a:off x="8326397" y="5931063"/>
              <a:ext cx="104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1 تیر 99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853807">
              <a:off x="9635951" y="5900048"/>
              <a:ext cx="12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29 تیر 99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853807">
              <a:off x="10806004" y="5978731"/>
              <a:ext cx="1489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26 مرداد 99</a:t>
              </a:r>
              <a:endParaRPr lang="en-US" sz="24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013066" y="1620982"/>
              <a:ext cx="280646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-147310"/>
            <a:ext cx="939758" cy="939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-168340"/>
            <a:ext cx="1004153" cy="10678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0"/>
            <a:ext cx="1143646" cy="5957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564"/>
            <a:ext cx="917972" cy="9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12" r="9005" b="8239"/>
          <a:stretch/>
        </p:blipFill>
        <p:spPr>
          <a:xfrm>
            <a:off x="26270" y="1690255"/>
            <a:ext cx="12165730" cy="5167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05" t="20006" r="33264" b="12404"/>
          <a:stretch/>
        </p:blipFill>
        <p:spPr>
          <a:xfrm>
            <a:off x="-1" y="1"/>
            <a:ext cx="59070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37401" y="93520"/>
            <a:ext cx="7024255" cy="1530926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00AEEF"/>
                </a:solidFill>
                <a:cs typeface="B Nazanin" panose="00000400000000000000" pitchFamily="2" charset="-78"/>
              </a:rPr>
              <a:t>مقایسه اهدا و پیوند آمریکا در بازه ی زمانی</a:t>
            </a:r>
            <a:br>
              <a:rPr lang="fa-IR" sz="3200" b="1" dirty="0" smtClean="0">
                <a:solidFill>
                  <a:srgbClr val="00AEEF"/>
                </a:solidFill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00AEEF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solidFill>
                  <a:srgbClr val="00AEEF"/>
                </a:solidFill>
                <a:cs typeface="B Nazanin" panose="00000400000000000000" pitchFamily="2" charset="-78"/>
              </a:rPr>
              <a:t>March – May 2019 vs March – May 2020</a:t>
            </a:r>
            <a:r>
              <a:rPr lang="fa-IR" sz="2800" b="1" dirty="0" smtClean="0">
                <a:solidFill>
                  <a:srgbClr val="00AEEF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rgbClr val="00AEEF"/>
                </a:solidFill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(10 اسفند تا 10 خرداد 98 با 99)</a:t>
            </a:r>
            <a:endParaRPr lang="fa-IR" sz="2800" b="1" dirty="0">
              <a:solidFill>
                <a:srgbClr val="92D05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490" t="22017" r="58413" b="3799"/>
          <a:stretch/>
        </p:blipFill>
        <p:spPr>
          <a:xfrm>
            <a:off x="5880785" y="-45024"/>
            <a:ext cx="6311215" cy="69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91" t="18087" r="29768" b="2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77344"/>
            <a:ext cx="12192000" cy="1080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shortfall is calculated based on the: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1-  72.8% reduction in DD cases on April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2- </a:t>
            </a:r>
            <a:r>
              <a:rPr lang="en-US" sz="2000" b="1" dirty="0" smtClean="0">
                <a:solidFill>
                  <a:srgbClr val="FF0000"/>
                </a:solidFill>
              </a:rPr>
              <a:t>17.8 % </a:t>
            </a:r>
            <a:r>
              <a:rPr lang="en-US" sz="2000" dirty="0" smtClean="0">
                <a:solidFill>
                  <a:schemeClr val="bg1"/>
                </a:solidFill>
              </a:rPr>
              <a:t>reduction in DD comparing March – May 2020 vs March to May 2019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908473" y="1302327"/>
            <a:ext cx="2202872" cy="1385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36383" y="130925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اسفند 98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6960" y="131618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خرداد 99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31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98" y="35779"/>
            <a:ext cx="9601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00AEEF"/>
                </a:solidFill>
                <a:cs typeface="B Yekan" panose="00000400000000000000" pitchFamily="2" charset="-78"/>
              </a:rPr>
              <a:t>وضعیت کنونی اهدای </a:t>
            </a:r>
            <a:r>
              <a:rPr lang="fa-IR" b="1" dirty="0" smtClean="0">
                <a:solidFill>
                  <a:srgbClr val="00AEEF"/>
                </a:solidFill>
                <a:cs typeface="B Yekan" panose="00000400000000000000" pitchFamily="2" charset="-78"/>
              </a:rPr>
              <a:t>عضو ایران </a:t>
            </a:r>
            <a:r>
              <a:rPr lang="fa-IR" b="1" dirty="0">
                <a:solidFill>
                  <a:srgbClr val="00AEEF"/>
                </a:solidFill>
                <a:cs typeface="B Yekan" panose="00000400000000000000" pitchFamily="2" charset="-78"/>
              </a:rPr>
              <a:t>در </a:t>
            </a:r>
            <a:r>
              <a:rPr lang="fa-IR" b="1" dirty="0" smtClean="0">
                <a:solidFill>
                  <a:srgbClr val="00AEEF"/>
                </a:solidFill>
                <a:cs typeface="B Yekan" panose="00000400000000000000" pitchFamily="2" charset="-78"/>
              </a:rPr>
              <a:t>آسیا</a:t>
            </a:r>
            <a:endParaRPr lang="fa-IR" b="1" dirty="0">
              <a:solidFill>
                <a:srgbClr val="00AEEF"/>
              </a:solidFill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1269603" cy="126960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17004"/>
              </p:ext>
            </p:extLst>
          </p:nvPr>
        </p:nvGraphicFramePr>
        <p:xfrm>
          <a:off x="6386945" y="1066798"/>
          <a:ext cx="5694217" cy="5772114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1314173">
                  <a:extLst>
                    <a:ext uri="{9D8B030D-6E8A-4147-A177-3AD203B41FA5}">
                      <a16:colId xmlns:a16="http://schemas.microsoft.com/office/drawing/2014/main" val="3326977088"/>
                    </a:ext>
                  </a:extLst>
                </a:gridCol>
                <a:gridCol w="2578953">
                  <a:extLst>
                    <a:ext uri="{9D8B030D-6E8A-4147-A177-3AD203B41FA5}">
                      <a16:colId xmlns:a16="http://schemas.microsoft.com/office/drawing/2014/main" val="3898390688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2133086152"/>
                    </a:ext>
                  </a:extLst>
                </a:gridCol>
              </a:tblGrid>
              <a:tr h="4181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rgbClr val="92D050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ردیف</a:t>
                      </a:r>
                      <a:endParaRPr lang="en-US" sz="2400" b="1" kern="1200" dirty="0">
                        <a:solidFill>
                          <a:srgbClr val="92D050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92D050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کشور</a:t>
                      </a:r>
                      <a:endParaRPr lang="en-US" sz="2400" b="1" kern="1200" dirty="0">
                        <a:solidFill>
                          <a:srgbClr val="92D050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92D050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PMP</a:t>
                      </a:r>
                      <a:endParaRPr lang="en-US" sz="2400" b="1" kern="1200" dirty="0">
                        <a:solidFill>
                          <a:srgbClr val="92D050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717917034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ایران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14.34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1736339922"/>
                  </a:ext>
                </a:extLst>
              </a:tr>
              <a:tr h="345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۲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فلسطین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اشغالی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10.8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167582756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۳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کره جنوبی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8.68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3157294214"/>
                  </a:ext>
                </a:extLst>
              </a:tr>
              <a:tr h="345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۴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ترکیه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7.54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2937055930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۵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کویت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6.75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2714165938"/>
                  </a:ext>
                </a:extLst>
              </a:tr>
              <a:tr h="345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۶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چین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4.43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991665389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۷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هنگ کنگ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3.86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2608747828"/>
                  </a:ext>
                </a:extLst>
              </a:tr>
              <a:tr h="345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۸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عربستان سعودی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3.77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3884918792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۹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تایلند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3.66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1363640342"/>
                  </a:ext>
                </a:extLst>
              </a:tr>
              <a:tr h="345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۱۰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قطر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2.59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592747827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۱۱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امارات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1.1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720562998"/>
                  </a:ext>
                </a:extLst>
              </a:tr>
              <a:tr h="345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۱۲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ژاپن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0.75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1625224150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۱۳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هند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0.65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2035451494"/>
                  </a:ext>
                </a:extLst>
              </a:tr>
              <a:tr h="345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۱۴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مالزی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0.53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1447628146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۱۵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اردن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0.21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1474553502"/>
                  </a:ext>
                </a:extLst>
              </a:tr>
              <a:tr h="325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۱۶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فیلیپین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B Yekan" panose="00000400000000000000" pitchFamily="2" charset="-78"/>
                        </a:rPr>
                        <a:t>0.087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B Yekan" panose="00000400000000000000" pitchFamily="2" charset="-78"/>
                      </a:endParaRPr>
                    </a:p>
                  </a:txBody>
                  <a:tcPr marL="41494" marR="41494" marT="0" marB="0" anchor="ctr"/>
                </a:tc>
                <a:extLst>
                  <a:ext uri="{0D108BD9-81ED-4DB2-BD59-A6C34878D82A}">
                    <a16:rowId xmlns:a16="http://schemas.microsoft.com/office/drawing/2014/main" val="398644018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1" y="1404052"/>
            <a:ext cx="5153025" cy="5153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-147310"/>
            <a:ext cx="939758" cy="939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-168340"/>
            <a:ext cx="1004153" cy="1067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0"/>
            <a:ext cx="1143646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732351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06" y="-147310"/>
            <a:ext cx="939758" cy="93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98" y="-168340"/>
            <a:ext cx="1004153" cy="106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-12921" b="-1"/>
          <a:stretch/>
        </p:blipFill>
        <p:spPr>
          <a:xfrm>
            <a:off x="9277193" y="0"/>
            <a:ext cx="1143646" cy="595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"/>
            <a:ext cx="900545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7137</TotalTime>
  <Words>1254</Words>
  <Application>Microsoft Office PowerPoint</Application>
  <PresentationFormat>Widescreen</PresentationFormat>
  <Paragraphs>791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2  Davat</vt:lpstr>
      <vt:lpstr>2  Nazanin</vt:lpstr>
      <vt:lpstr>Arial</vt:lpstr>
      <vt:lpstr>B Davat</vt:lpstr>
      <vt:lpstr>B Nazanin</vt:lpstr>
      <vt:lpstr>B Titr</vt:lpstr>
      <vt:lpstr>B Yekan</vt:lpstr>
      <vt:lpstr>Calibri</vt:lpstr>
      <vt:lpstr>Calibri Light</vt:lpstr>
      <vt:lpstr>Corbel</vt:lpstr>
      <vt:lpstr>Office Theme</vt:lpstr>
      <vt:lpstr> </vt:lpstr>
      <vt:lpstr>PowerPoint Presentation</vt:lpstr>
      <vt:lpstr>PowerPoint Presentation</vt:lpstr>
      <vt:lpstr>PowerPoint Presentation</vt:lpstr>
      <vt:lpstr>تأثیر کرونا بر اهدای عضو آمریکا</vt:lpstr>
      <vt:lpstr>مقایسه اهدا و پیوند آمریکا در بازه ی زمانی  March – May 2019 vs March – May 2020 (10 اسفند تا 10 خرداد 98 با 99)</vt:lpstr>
      <vt:lpstr>PowerPoint Presentation</vt:lpstr>
      <vt:lpstr>وضعیت کنونی اهدای عضو ایران در آسیا</vt:lpstr>
      <vt:lpstr>PowerPoint Presentation</vt:lpstr>
      <vt:lpstr>PowerPoint Presentation</vt:lpstr>
      <vt:lpstr>مقایسه آمار پیوند اعضای 3 ماهه اول 98 با سه ماهه اول 99</vt:lpstr>
      <vt:lpstr>مقایسه آمار اهدا و پیوند اعضا و بعد از کوید 19</vt:lpstr>
      <vt:lpstr>مقایسه وضعیت واحدهای دارای بیش از 3 میلیون نفر جمعیت</vt:lpstr>
      <vt:lpstr>مقایسه وضعیت واحدهای دارای 1 تا 3 میلیون نفر جمعیت</vt:lpstr>
      <vt:lpstr>وضعیت واحدهای کمتر از 1میلیون نفر جمعیت</vt:lpstr>
      <vt:lpstr>مقایسه 15 رتبه ی اول کشور در نه ماه ابتدای سالهای 98 و 99</vt:lpstr>
      <vt:lpstr>موانع: 1- تحریم و عدم تخصیص به موقع اعتبار 2- عدم مناسب بودن موارد مبتلا به کوید 3- اشغال شدن تخت ها 4- درگیری نیروی انسانی برای مدیریت کوید 5- طولانی شدن زمان تأییدات و تأثیر بر روی کیفیت ارگان ها و رضایت خانواده 6- عدم وجود امکانات کافی برای تأیید و یا رد سریع کوید </vt:lpstr>
      <vt:lpstr>... اما مراقب باشیم:        در زمین حریف بازی نکنیم                      کوید - 19 به اندازه ی کافی قوی هست</vt:lpstr>
      <vt:lpstr>اشکالات: 1- کنسل کردن بازرسی های حضوری 2- عدم ورود اطلاعات به سامانه ی ملی (OTRI) 3- عدم تکمیل ساختار در زمان موجود 4- عدم تکمیل موارد مربوط به طرح پایش غیر حضوری 5- عدم پذیرش ارگان ها توسط تیم های پیوند 6- مراقبت از راه دور موارد مرگ مغزی قابل اهدا   </vt:lpstr>
      <vt:lpstr>فرایندهای انجام شده توسط مرکز مدیریت پیوند در دوران کرونا:  1- تدوین پروتکل های اهدا و پیوند در دوران کوید 2- افزایش اعتبار فراهم آوری در زمان کرونا 3- انتقال هوایی ارگان در دوران کرونا 4- راه اندازی سامانه ی ملی ثبت اطلاعات 5- اتمام برنامه نویسی سامانه ی ملی انتقال هوایی ارگان 6- اتمام برنامه نویسی سامانه ی رسمی پایش 7- آغاز طرح پرونده ی الکترونیک خانواده های اهداکننده 8- آغاز طرح کوردیناتور پشتیبان تا پایان سال جاری 9- برگزاری اولین دوره ی تخصصی رضایت گیری تا پایان سال جاری 10- آغاز طرح رتبه بندی کوردیناتورها</vt:lpstr>
      <vt:lpstr>PowerPoint Presentation</vt:lpstr>
      <vt:lpstr>PowerPoint Presentation</vt:lpstr>
    </vt:vector>
  </TitlesOfParts>
  <Company>ISOD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Abedin Chalesh</dc:creator>
  <cp:lastModifiedBy>Windows User</cp:lastModifiedBy>
  <cp:revision>331</cp:revision>
  <dcterms:created xsi:type="dcterms:W3CDTF">2019-01-06T04:59:50Z</dcterms:created>
  <dcterms:modified xsi:type="dcterms:W3CDTF">2021-01-10T07:41:02Z</dcterms:modified>
</cp:coreProperties>
</file>